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2494053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1441377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49065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2652463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86020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23353686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1008196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1743788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2727576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77CEEF-1AB4-47E6-8075-C1BCA67240A7}"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1993089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B77CEEF-1AB4-47E6-8075-C1BCA67240A7}"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287352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B77CEEF-1AB4-47E6-8075-C1BCA67240A7}" type="datetimeFigureOut">
              <a:rPr lang="ru-RU" smtClean="0"/>
              <a:t>18.10.2020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212924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B77CEEF-1AB4-47E6-8075-C1BCA67240A7}" type="datetimeFigureOut">
              <a:rPr lang="ru-RU" smtClean="0"/>
              <a:t>18.10.2020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78519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77CEEF-1AB4-47E6-8075-C1BCA67240A7}" type="datetimeFigureOut">
              <a:rPr lang="ru-RU" smtClean="0"/>
              <a:t>18.10.2020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3648146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AB77CEEF-1AB4-47E6-8075-C1BCA67240A7}"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458700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B77CEEF-1AB4-47E6-8075-C1BCA67240A7}"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DDAE72E-C247-4FC8-8A76-3F16B911A2C4}" type="slidenum">
              <a:rPr lang="ru-RU" smtClean="0"/>
              <a:t>‹#›</a:t>
            </a:fld>
            <a:endParaRPr lang="ru-RU"/>
          </a:p>
        </p:txBody>
      </p:sp>
    </p:spTree>
    <p:extLst>
      <p:ext uri="{BB962C8B-B14F-4D97-AF65-F5344CB8AC3E}">
        <p14:creationId xmlns:p14="http://schemas.microsoft.com/office/powerpoint/2010/main" val="3108357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B77CEEF-1AB4-47E6-8075-C1BCA67240A7}" type="datetimeFigureOut">
              <a:rPr lang="ru-RU" smtClean="0"/>
              <a:t>18.10.2020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DDAE72E-C247-4FC8-8A76-3F16B911A2C4}" type="slidenum">
              <a:rPr lang="ru-RU" smtClean="0"/>
              <a:t>‹#›</a:t>
            </a:fld>
            <a:endParaRPr lang="ru-RU"/>
          </a:p>
        </p:txBody>
      </p:sp>
    </p:spTree>
    <p:extLst>
      <p:ext uri="{BB962C8B-B14F-4D97-AF65-F5344CB8AC3E}">
        <p14:creationId xmlns:p14="http://schemas.microsoft.com/office/powerpoint/2010/main" val="3055280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1719618"/>
            <a:ext cx="9752336" cy="2331218"/>
          </a:xfrm>
        </p:spPr>
        <p:txBody>
          <a:bodyPr/>
          <a:lstStyle/>
          <a:p>
            <a:pPr algn="ctr"/>
            <a:r>
              <a:rPr lang="ru-RU" sz="2400" b="1" dirty="0">
                <a:solidFill>
                  <a:schemeClr val="tx1"/>
                </a:solidFill>
                <a:latin typeface="Times New Roman" panose="02020603050405020304" pitchFamily="18" charset="0"/>
                <a:cs typeface="Times New Roman" panose="02020603050405020304" pitchFamily="18" charset="0"/>
              </a:rPr>
              <a:t>Основные методы психической </a:t>
            </a:r>
            <a:r>
              <a:rPr lang="ru-RU" sz="2400" b="1" dirty="0" err="1">
                <a:solidFill>
                  <a:schemeClr val="tx1"/>
                </a:solidFill>
                <a:latin typeface="Times New Roman" panose="02020603050405020304" pitchFamily="18" charset="0"/>
                <a:cs typeface="Times New Roman" panose="02020603050405020304" pitchFamily="18" charset="0"/>
              </a:rPr>
              <a:t>саморегуляции</a:t>
            </a:r>
            <a:r>
              <a:rPr lang="ru-RU" sz="2400" b="1" dirty="0">
                <a:solidFill>
                  <a:schemeClr val="tx1"/>
                </a:solidFill>
                <a:latin typeface="Times New Roman" panose="02020603050405020304" pitchFamily="18" charset="0"/>
                <a:cs typeface="Times New Roman" panose="02020603050405020304" pitchFamily="18" charset="0"/>
              </a:rPr>
              <a:t>. Дыхательные упражнения при соревновательном стрессе. Нервно-мышечная релаксация Э. Джекобсона. Методика </a:t>
            </a:r>
            <a:r>
              <a:rPr lang="ru-RU" sz="2400" b="1" dirty="0" err="1">
                <a:solidFill>
                  <a:schemeClr val="tx1"/>
                </a:solidFill>
                <a:latin typeface="Times New Roman" panose="02020603050405020304" pitchFamily="18" charset="0"/>
                <a:cs typeface="Times New Roman" panose="02020603050405020304" pitchFamily="18" charset="0"/>
              </a:rPr>
              <a:t>саморегуляции</a:t>
            </a:r>
            <a:r>
              <a:rPr lang="ru-RU" sz="2400" b="1" dirty="0">
                <a:solidFill>
                  <a:schemeClr val="tx1"/>
                </a:solidFill>
                <a:latin typeface="Times New Roman" panose="02020603050405020304" pitchFamily="18" charset="0"/>
                <a:cs typeface="Times New Roman" panose="02020603050405020304" pitchFamily="18" charset="0"/>
              </a:rPr>
              <a:t> Л. </a:t>
            </a:r>
            <a:r>
              <a:rPr lang="ru-RU" sz="2400" b="1" dirty="0" err="1">
                <a:solidFill>
                  <a:schemeClr val="tx1"/>
                </a:solidFill>
                <a:latin typeface="Times New Roman" panose="02020603050405020304" pitchFamily="18" charset="0"/>
                <a:cs typeface="Times New Roman" panose="02020603050405020304" pitchFamily="18" charset="0"/>
              </a:rPr>
              <a:t>Персиваля</a:t>
            </a:r>
            <a:r>
              <a:rPr lang="ru-RU" sz="2400" b="1" dirty="0">
                <a:solidFill>
                  <a:schemeClr val="tx1"/>
                </a:solidFill>
                <a:latin typeface="Times New Roman" panose="02020603050405020304" pitchFamily="18" charset="0"/>
                <a:cs typeface="Times New Roman" panose="02020603050405020304" pitchFamily="18" charset="0"/>
              </a:rPr>
              <a:t>.</a:t>
            </a:r>
          </a:p>
        </p:txBody>
      </p:sp>
      <p:sp>
        <p:nvSpPr>
          <p:cNvPr id="3" name="Подзаголовок 2"/>
          <p:cNvSpPr>
            <a:spLocks noGrp="1"/>
          </p:cNvSpPr>
          <p:nvPr>
            <p:ph type="subTitle" idx="1"/>
          </p:nvPr>
        </p:nvSpPr>
        <p:spPr>
          <a:xfrm>
            <a:off x="1507067" y="4050833"/>
            <a:ext cx="9752336" cy="1096899"/>
          </a:xfrm>
        </p:spPr>
        <p:txBody>
          <a:bodyPr>
            <a:normAutofit lnSpcReduction="10000"/>
          </a:bodyPr>
          <a:lstStyle/>
          <a:p>
            <a:pPr algn="ctr"/>
            <a:endParaRPr lang="ru-RU" sz="3200" dirty="0" smtClean="0">
              <a:solidFill>
                <a:schemeClr val="tx1"/>
              </a:solidFill>
              <a:latin typeface="Times New Roman" panose="02020603050405020304" pitchFamily="18" charset="0"/>
              <a:cs typeface="Times New Roman" panose="02020603050405020304" pitchFamily="18" charset="0"/>
            </a:endParaRPr>
          </a:p>
          <a:p>
            <a:pPr algn="ctr"/>
            <a:r>
              <a:rPr lang="ru-RU" sz="3200" dirty="0" smtClean="0">
                <a:solidFill>
                  <a:schemeClr val="tx1"/>
                </a:solidFill>
                <a:latin typeface="Times New Roman" panose="02020603050405020304" pitchFamily="18" charset="0"/>
                <a:cs typeface="Times New Roman" panose="02020603050405020304" pitchFamily="18" charset="0"/>
              </a:rPr>
              <a:t>Лекция 3</a:t>
            </a:r>
            <a:endParaRPr lang="ru-RU"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277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Методы психологической </a:t>
            </a:r>
            <a:r>
              <a:rPr lang="ru-RU" b="1" dirty="0" err="1" smtClean="0">
                <a:latin typeface="Times New Roman" panose="02020603050405020304" pitchFamily="18" charset="0"/>
                <a:cs typeface="Times New Roman" panose="02020603050405020304" pitchFamily="18" charset="0"/>
              </a:rPr>
              <a:t>саморегуляции</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(англ. </a:t>
            </a:r>
            <a:r>
              <a:rPr lang="ru-RU" dirty="0" err="1" smtClean="0">
                <a:latin typeface="Times New Roman" panose="02020603050405020304" pitchFamily="18" charset="0"/>
                <a:cs typeface="Times New Roman" panose="02020603050405020304" pitchFamily="18" charset="0"/>
              </a:rPr>
              <a:t>methods</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of</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psychological</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self</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regulation</a:t>
            </a:r>
            <a:r>
              <a:rPr lang="ru-RU" dirty="0" smtClean="0">
                <a:latin typeface="Times New Roman" panose="02020603050405020304" pitchFamily="18" charset="0"/>
                <a:cs typeface="Times New Roman" panose="02020603050405020304" pitchFamily="18" charset="0"/>
              </a:rPr>
              <a:t>) - комплекс методов и обучающих программ, направленных на формирование адекватных внутренних средств деятельности человека по управлению собственным состоянием. Методы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ориентированы на обучение</a:t>
            </a:r>
          </a:p>
          <a:p>
            <a:pPr algn="just"/>
            <a:r>
              <a:rPr lang="ru-RU" dirty="0" smtClean="0">
                <a:latin typeface="Times New Roman" panose="02020603050405020304" pitchFamily="18" charset="0"/>
                <a:cs typeface="Times New Roman" panose="02020603050405020304" pitchFamily="18" charset="0"/>
              </a:rPr>
              <a:t>человека специальным приемам произвольного изменения собственного состояния, которые в дальнейшей жизни могут использоваться им самостоятельно. К числу основных групп методов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относятся: техники нервно-мышечной релаксации, аутогенная тренировка, идеомоторная тренировка и т.д. </a:t>
            </a:r>
          </a:p>
          <a:p>
            <a:pPr algn="just"/>
            <a:r>
              <a:rPr lang="ru-RU" b="1" dirty="0" smtClean="0">
                <a:latin typeface="Times New Roman" panose="02020603050405020304" pitchFamily="18" charset="0"/>
                <a:cs typeface="Times New Roman" panose="02020603050405020304" pitchFamily="18" charset="0"/>
              </a:rPr>
              <a:t>Дыхательные упражнения при соревновательном стрессе </a:t>
            </a:r>
          </a:p>
          <a:p>
            <a:pPr algn="just"/>
            <a:r>
              <a:rPr lang="ru-RU" dirty="0" smtClean="0">
                <a:latin typeface="Times New Roman" panose="02020603050405020304" pitchFamily="18" charset="0"/>
                <a:cs typeface="Times New Roman" panose="02020603050405020304" pitchFamily="18" charset="0"/>
              </a:rPr>
              <a:t>Предстартовые состояния эмоционального возбуждения часто возникают задолго до соревнований. Это требует организации и проведения порой несложных мероприятий, направленных на уменьшение психической напряженности, таких как, например, дыхательные упражнения. Дыхательные упражнения позволят быстро снять раздражение, гнев или</a:t>
            </a:r>
          </a:p>
          <a:p>
            <a:pPr algn="just"/>
            <a:r>
              <a:rPr lang="ru-RU" dirty="0" smtClean="0">
                <a:latin typeface="Times New Roman" panose="02020603050405020304" pitchFamily="18" charset="0"/>
                <a:cs typeface="Times New Roman" panose="02020603050405020304" pitchFamily="18" charset="0"/>
              </a:rPr>
              <a:t>успокоиться. За несколько минут, дыхательная гимнастика позволяет создать такое психоэмоциональное состояние, при котором у спортсмена появляется уверенность в себе, ощущение свободы и </a:t>
            </a:r>
            <a:r>
              <a:rPr lang="ru-RU" dirty="0" err="1" smtClean="0">
                <a:latin typeface="Times New Roman" panose="02020603050405020304" pitchFamily="18" charset="0"/>
                <a:cs typeface="Times New Roman" panose="02020603050405020304" pitchFamily="18" charset="0"/>
              </a:rPr>
              <a:t>раскрепощенности</a:t>
            </a:r>
            <a:r>
              <a:rPr lang="ru-RU" dirty="0" smtClean="0">
                <a:latin typeface="Times New Roman" panose="02020603050405020304" pitchFamily="18" charset="0"/>
                <a:cs typeface="Times New Roman" panose="02020603050405020304" pitchFamily="18" charset="0"/>
              </a:rPr>
              <a:t> всего тела.62 Дыхательные упражнения расширяют функциональные резервы организма. Исследованием С. В. Вишняковой было установлено, что «…положительный эффект в тренировочном процессе юных спортсменок на начальном этапе подготовки в художественной гимнастике достигается в результаты систематического использования программы дыхательных упражнений». Методика выполнения дыхательного упражнения несложна. Спортсмен должен сделать 4 глубоких, коротких вдоха носом. Затем сделать паузу 3-5 секунд и снова без остановки 4 глубоких вдоха носом. Выдох обязательно должен осуществляться через рот беззвучно. Счет в дыхательной гимнастике осуществляется мысленно на 8. 4 счета на вдох и 4 на выдох. Так надо проделать 24 раза по 4 вдоха-движения. Глубокий, короткий вдох носом делается при сомкнутых губах. Специально плотно сжимать губы в момент вдоха не следует. Они смыкаются слегка, естественным образом. После короткого, глубокого вдоха носом губы непроизвольно разжимаются. Происходит выдох через рот неслышно. При выполнении упражнения плечи поднимать нельзя. В момент вдоха они должны быть неподвижны. Живот при вдохе также должен оставаться неподвижным. Во время выполнения упражнения следует сосредоточиться только на самой процедуре. Иначе собьетесь. В начале тренировки возможно возникновение головокружения. Этого не следует</a:t>
            </a:r>
          </a:p>
          <a:p>
            <a:pPr algn="just"/>
            <a:r>
              <a:rPr lang="ru-RU" dirty="0" smtClean="0">
                <a:latin typeface="Times New Roman" panose="02020603050405020304" pitchFamily="18" charset="0"/>
                <a:cs typeface="Times New Roman" panose="02020603050405020304" pitchFamily="18" charset="0"/>
              </a:rPr>
              <a:t>пугаться. Следует сделать небольшой перерыв и продолжить упражнения сидя. Упражнения делать стоя, сидя и лежа.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9812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731" y="0"/>
            <a:ext cx="11964537" cy="6817251"/>
          </a:xfrm>
          <a:prstGeom prst="rect">
            <a:avLst/>
          </a:prstGeom>
        </p:spPr>
        <p:txBody>
          <a:bodyPr wrap="square">
            <a:spAutoFit/>
          </a:bodyPr>
          <a:lstStyle/>
          <a:p>
            <a:pPr algn="just"/>
            <a:r>
              <a:rPr lang="ru-RU" sz="1900" b="1" dirty="0" smtClean="0">
                <a:latin typeface="Times New Roman" panose="02020603050405020304" pitchFamily="18" charset="0"/>
                <a:cs typeface="Times New Roman" panose="02020603050405020304" pitchFamily="18" charset="0"/>
              </a:rPr>
              <a:t>Нервно-мышечная релаксация Э. Джекобсона</a:t>
            </a:r>
          </a:p>
          <a:p>
            <a:pPr algn="just"/>
            <a:r>
              <a:rPr lang="ru-RU" sz="1900" dirty="0" smtClean="0">
                <a:latin typeface="Times New Roman" panose="02020603050405020304" pitchFamily="18" charset="0"/>
                <a:cs typeface="Times New Roman" panose="02020603050405020304" pitchFamily="18" charset="0"/>
              </a:rPr>
              <a:t>Нервно - мышечная или прогрессивная релаксация представляет собой технику снижения нервно-мышечного напряжения. Она была разработана в 30-х годах прошлого столетия американским врачом Эдмундом Джекобсоном (Якобсоном). Обоснование и основные положения техники Э. Джекобсон представил в книге «Прогрессивная релаксация» (1929). Изначально данная техника автором разрабатывалась для пациентов больниц. Э. Джекобсон, наблюдая за своими пациентами, заметил, что больные часто напряжены и не могут расслабиться. Э. Джекобсон стал обучать своих пациентов упражнениям, в которых требовалось сначала напрячь определенную группу мышц, а затем расслабить ее, переходя от одной группы мышц к другой. Сама техника нервно-мышечной релаксации не является сложной. Начинается техника с напряжения одной группы мышц, затем следует напрячь другую группу мышц. Тем временем первая группа мышц должна быть уже расслаблена. Так продолжается до тех пор, пока не наступает полное расслабление тела. Именно поэтому эту технику еще называют прогрессивной релаксацией. Напряжение и расслабление мышц происходит в следующем порядке: кисть и предплечье, плечо (попеременно на каждой руке), верхняя, средняя и нижняя треть лица, шея, грудь и диафрагма, спина и живот, бедра, голени и стопы (попеременно на каждой ноге). Для занятий нервно - мышечной релаксацией необходимо спокойное место. Кроме того, нужно ограничить или локализовать действие звуковых и световых раздражителей. Одежда и обувь не должны стеснять. Если человек испытывает болезненные ощущения в процессе занятий, то нужно прекратить выполнение упражнений. Не</a:t>
            </a:r>
          </a:p>
          <a:p>
            <a:pPr algn="just"/>
            <a:r>
              <a:rPr lang="ru-RU" sz="1900" dirty="0" smtClean="0">
                <a:latin typeface="Times New Roman" panose="02020603050405020304" pitchFamily="18" charset="0"/>
                <a:cs typeface="Times New Roman" panose="02020603050405020304" pitchFamily="18" charset="0"/>
              </a:rPr>
              <a:t>стоит напрягать травмированные мышцы. Выполнять упражнения следует в положении лежа на спине. Надлежит найти</a:t>
            </a:r>
          </a:p>
          <a:p>
            <a:pPr algn="just"/>
            <a:r>
              <a:rPr lang="ru-RU" sz="1900" dirty="0" smtClean="0">
                <a:latin typeface="Times New Roman" panose="02020603050405020304" pitchFamily="18" charset="0"/>
                <a:cs typeface="Times New Roman" panose="02020603050405020304" pitchFamily="18" charset="0"/>
              </a:rPr>
              <a:t>удобное положение для рук и ног, принять удобное положение. По мере приобретения опыта в нервно - мышечной релаксации человек научается расслабляться сидя или даже стоя. Делать упражнения следует не спеша. Это достаточно длительный процесс, поэтому не следует ожидать быстрых результатов. Для того, чтобы хорошо освоить данную технику, необходимы регулярные занятия.</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8313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Методика </a:t>
            </a:r>
            <a:r>
              <a:rPr lang="ru-RU" b="1" dirty="0" err="1" smtClean="0">
                <a:latin typeface="Times New Roman" panose="02020603050405020304" pitchFamily="18" charset="0"/>
                <a:cs typeface="Times New Roman" panose="02020603050405020304" pitchFamily="18" charset="0"/>
              </a:rPr>
              <a:t>саморегуляции</a:t>
            </a:r>
            <a:r>
              <a:rPr lang="ru-RU" b="1" dirty="0" smtClean="0">
                <a:latin typeface="Times New Roman" panose="02020603050405020304" pitchFamily="18" charset="0"/>
                <a:cs typeface="Times New Roman" panose="02020603050405020304" pitchFamily="18" charset="0"/>
              </a:rPr>
              <a:t> Л. </a:t>
            </a:r>
            <a:r>
              <a:rPr lang="ru-RU" b="1" dirty="0" err="1" smtClean="0">
                <a:latin typeface="Times New Roman" panose="02020603050405020304" pitchFamily="18" charset="0"/>
                <a:cs typeface="Times New Roman" panose="02020603050405020304" pitchFamily="18" charset="0"/>
              </a:rPr>
              <a:t>Персиваля</a:t>
            </a: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Известный канадский тренер по хоккею Ллойд </a:t>
            </a:r>
            <a:r>
              <a:rPr lang="ru-RU" dirty="0" err="1" smtClean="0">
                <a:latin typeface="Times New Roman" panose="02020603050405020304" pitchFamily="18" charset="0"/>
                <a:cs typeface="Times New Roman" panose="02020603050405020304" pitchFamily="18" charset="0"/>
              </a:rPr>
              <a:t>Персиваль</a:t>
            </a:r>
            <a:r>
              <a:rPr lang="ru-RU" dirty="0" smtClean="0">
                <a:latin typeface="Times New Roman" panose="02020603050405020304" pitchFamily="18" charset="0"/>
                <a:cs typeface="Times New Roman" panose="02020603050405020304" pitchFamily="18" charset="0"/>
              </a:rPr>
              <a:t> предложил свой метод психической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Данный метод представляет собой сочетание дыхательных упражнений с напряжением и расслаблением мышц. Делая задержку вдоха на фоне напряжения мышц, а затем спокойный выдох, сопровождаемый расслаблением мышц, спортсмен снимает напряженность. Следовательно, Л. </a:t>
            </a:r>
            <a:r>
              <a:rPr lang="ru-RU" dirty="0" err="1" smtClean="0">
                <a:latin typeface="Times New Roman" panose="02020603050405020304" pitchFamily="18" charset="0"/>
                <a:cs typeface="Times New Roman" panose="02020603050405020304" pitchFamily="18" charset="0"/>
              </a:rPr>
              <a:t>Персиваль</a:t>
            </a:r>
            <a:r>
              <a:rPr lang="ru-RU" dirty="0" smtClean="0">
                <a:latin typeface="Times New Roman" panose="02020603050405020304" pitchFamily="18" charset="0"/>
                <a:cs typeface="Times New Roman" panose="02020603050405020304" pitchFamily="18" charset="0"/>
              </a:rPr>
              <a:t> в своем методе объединил два метода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дыхательные упражнения и прогрессивную релаксацию. Предложенные Л. </a:t>
            </a:r>
            <a:r>
              <a:rPr lang="ru-RU" dirty="0" err="1" smtClean="0">
                <a:latin typeface="Times New Roman" panose="02020603050405020304" pitchFamily="18" charset="0"/>
                <a:cs typeface="Times New Roman" panose="02020603050405020304" pitchFamily="18" charset="0"/>
              </a:rPr>
              <a:t>Персивалем</a:t>
            </a:r>
            <a:r>
              <a:rPr lang="ru-RU" dirty="0" smtClean="0">
                <a:latin typeface="Times New Roman" panose="02020603050405020304" pitchFamily="18" charset="0"/>
                <a:cs typeface="Times New Roman" panose="02020603050405020304" pitchFamily="18" charset="0"/>
              </a:rPr>
              <a:t> упражнения, рефлекторным путем</a:t>
            </a:r>
          </a:p>
          <a:p>
            <a:pPr algn="just"/>
            <a:r>
              <a:rPr lang="ru-RU" dirty="0" smtClean="0">
                <a:latin typeface="Times New Roman" panose="02020603050405020304" pitchFamily="18" charset="0"/>
                <a:cs typeface="Times New Roman" panose="02020603050405020304" pitchFamily="18" charset="0"/>
              </a:rPr>
              <a:t>способствуют улучшению расслабления всего тела. В. Л. Федоров в своей работе «Мышечное расслабление в тренировке боксеров» приводит пример упражнений, объединяющих в себе дыхательные упражнения и прогрессивную релаксацию. Выполняется сидя или лежа. Глубоко вдохнуть, задержать дыхание, затем слегка напрячь мышцы всего тела: ног, ступней, живота, рук, плеч, шеи, лица. Дыхание задерживается на все время, пока мышцы напряжены. Спортсмен не дышит 5-6 секунд и затем, делая медленный выдох, расслабляет как можно больше мышцы всего тела. Упражнение выполнить 9-10 раз, стремясь с каждым разом увеличивать степень расслабления. </a:t>
            </a:r>
          </a:p>
          <a:p>
            <a:pPr algn="just"/>
            <a:r>
              <a:rPr lang="ru-RU" dirty="0" smtClean="0">
                <a:latin typeface="Times New Roman" panose="02020603050405020304" pitchFamily="18" charset="0"/>
                <a:cs typeface="Times New Roman" panose="02020603050405020304" pitchFamily="18" charset="0"/>
              </a:rPr>
              <a:t>Лечь на спину и подтянуть ноги так, чтобы ступни полностью стояли на полу. Сделать глубокий вдох и сильно сжать колени вместе. Задержаться в таком положении несколько секунд и затем сделать медленный выдох, дав коленям свободно "упасть" в стороны. При этом нужно следить за тем, чтобы колени "падали" сами, а не опускались сокращением мышц. Повторить 9-10 раз. </a:t>
            </a:r>
          </a:p>
          <a:p>
            <a:pPr algn="just"/>
            <a:r>
              <a:rPr lang="ru-RU" dirty="0" smtClean="0">
                <a:latin typeface="Times New Roman" panose="02020603050405020304" pitchFamily="18" charset="0"/>
                <a:cs typeface="Times New Roman" panose="02020603050405020304" pitchFamily="18" charset="0"/>
              </a:rPr>
              <a:t>Расставить ноги поудобнее. Сделать глубокий вдох. Вытянуть руки за головой и сильно потянуться. Напрячь все мышцы тела и ног, задержать такое положение несколько секунд, а затем сделать медленный выдох и дать возможность всем мышцам расслабиться. Руки непроизвольно "падают" вниз, подбородок "падает" на грудь, колени несколько сгибаются, плечи опускаются, спортсмен как бы "разваливается". Из этого положения слегка подпрыгнуть, давая возможность мышцам ног свободно расслабиться. Повторить упражнение 9-10 раз. </a:t>
            </a:r>
          </a:p>
          <a:p>
            <a:pPr algn="just"/>
            <a:r>
              <a:rPr lang="ru-RU" dirty="0" smtClean="0">
                <a:latin typeface="Times New Roman" panose="02020603050405020304" pitchFamily="18" charset="0"/>
                <a:cs typeface="Times New Roman" panose="02020603050405020304" pitchFamily="18" charset="0"/>
              </a:rPr>
              <a:t>Расставить ноги в стороны поудобнее, согнуть колени, положив на них руки, голову держать прямо (поза рыболова). Глубоко вздохнуть, напрячь все мышцы и зафиксировать это положение на несколько секунд. Затем выдохнуть и дать возможность верхней части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4160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тела и голове свободно "провалиться" между коленей. Полностью "провалившись", задержать это расслабленное положение на несколько секунд. Затем сделать еще один глубокий вдох, немного приподнять верхнюю часть тела и постараться опуститься еще более расслабленным, пока тыльная часть рук не будет свободно лежать на полу. Упражнение повторить 9-10 раз. </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Сесть на стул, туловище держать прямо, пальцы обеих рук положить на верхнюю часть живота. Сделать глубокий вдох, напрячь мышцы живота. Сохранить такое положение несколько секунд. Затем сделать выдох и дать мышцам живота расслабиться. Слегка помассировать мышцы живота пальцами в течение нескольких секунд. Упражнение повторить 9-10 раз. </a:t>
            </a:r>
          </a:p>
          <a:p>
            <a:pPr algn="just"/>
            <a:r>
              <a:rPr lang="ru-RU" dirty="0" smtClean="0">
                <a:latin typeface="Times New Roman" panose="02020603050405020304" pitchFamily="18" charset="0"/>
                <a:cs typeface="Times New Roman" panose="02020603050405020304" pitchFamily="18" charset="0"/>
              </a:rPr>
              <a:t>Стоя, сидя или лежа сделать в определенном темпе несколько медленных, ненапряженных глубоких вдохов. При вдохе слегка напрягать все мышцы, при выдохе стремиться полностью их расслабить. Выполнять упражнение в течение 2-3 минут. Убедившись, что расслабление достигнуто, сделать небольшой вдох и попытаться расслабиться еще полнее.</a:t>
            </a:r>
          </a:p>
          <a:p>
            <a:pPr algn="just"/>
            <a:r>
              <a:rPr lang="ru-RU" dirty="0" smtClean="0">
                <a:latin typeface="Times New Roman" panose="02020603050405020304" pitchFamily="18" charset="0"/>
                <a:cs typeface="Times New Roman" panose="02020603050405020304" pitchFamily="18" charset="0"/>
              </a:rPr>
              <a:t>Сесть поудобнее и </a:t>
            </a:r>
            <a:r>
              <a:rPr lang="ru-RU" dirty="0" err="1" smtClean="0">
                <a:latin typeface="Times New Roman" panose="02020603050405020304" pitchFamily="18" charset="0"/>
                <a:cs typeface="Times New Roman" panose="02020603050405020304" pitchFamily="18" charset="0"/>
              </a:rPr>
              <a:t>ненапряженно</a:t>
            </a:r>
            <a:r>
              <a:rPr lang="ru-RU" dirty="0" smtClean="0">
                <a:latin typeface="Times New Roman" panose="02020603050405020304" pitchFamily="18" charset="0"/>
                <a:cs typeface="Times New Roman" panose="02020603050405020304" pitchFamily="18" charset="0"/>
              </a:rPr>
              <a:t> вращать по очереди ступни, голову, плечи и кисти. На каждый вид вращения требуется 30-40 сек. Круг вращения должен быть как можно больше. Делать упражнение медленно и стараться, чтобы тело при этом было расслабленным. Чтобы расслабить мышцы таза и бедер, всегда наиболее напряженных, надо лечь на спину и сделать вращательные движения в следующем порядке. Медленно и </a:t>
            </a:r>
            <a:r>
              <a:rPr lang="ru-RU" dirty="0" err="1" smtClean="0">
                <a:latin typeface="Times New Roman" panose="02020603050405020304" pitchFamily="18" charset="0"/>
                <a:cs typeface="Times New Roman" panose="02020603050405020304" pitchFamily="18" charset="0"/>
              </a:rPr>
              <a:t>ненапряженно</a:t>
            </a:r>
            <a:r>
              <a:rPr lang="ru-RU" dirty="0" smtClean="0">
                <a:latin typeface="Times New Roman" panose="02020603050405020304" pitchFamily="18" charset="0"/>
                <a:cs typeface="Times New Roman" panose="02020603050405020304" pitchFamily="18" charset="0"/>
              </a:rPr>
              <a:t> отводить ногу как можно больше в сторону, затем согнуть ее в коленном суставе, вывернуть наружу так, чтобы внешняя сторона колена и лодыжка были обращены к полу. Подвести колено к груди, после этого перенести колено к другой стороне груди, поворачивая ногу в коленном суставе таким образом, чтобы внутренняя сторона колена и лодыжки были обращены к груди. Закончить вращение выпрямлением ноги и передвижением ее как можно дальше внутрь, так, чтобы она пересекла линию тела, и затем вернуть ее в исходное положение. Если это упражнение делается медленно и без напряжения, оно быстро может дать хорошие результаты. </a:t>
            </a:r>
          </a:p>
          <a:p>
            <a:pPr algn="just"/>
            <a:r>
              <a:rPr lang="ru-RU" dirty="0" smtClean="0">
                <a:latin typeface="Times New Roman" panose="02020603050405020304" pitchFamily="18" charset="0"/>
                <a:cs typeface="Times New Roman" panose="02020603050405020304" pitchFamily="18" charset="0"/>
              </a:rPr>
              <a:t>Подпрыгивать расслабившись. Затем проделать несколько раз движение основного спортивного навыка, как можно больше расслабленно, вдыхая каждый раз при таких движениях, как бросок, подъем штанги, удар в боксе и т. п. </a:t>
            </a:r>
          </a:p>
          <a:p>
            <a:pPr algn="just"/>
            <a:r>
              <a:rPr lang="ru-RU" dirty="0" smtClean="0">
                <a:latin typeface="Times New Roman" panose="02020603050405020304" pitchFamily="18" charset="0"/>
                <a:cs typeface="Times New Roman" panose="02020603050405020304" pitchFamily="18" charset="0"/>
              </a:rPr>
              <a:t>В. Л. Федоров рекомендует выполнять эти упражнения утром после подъема, вечером перед сном, а также в любой момент, когда спортсмен чувствует напряженность.</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083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 визуализации К. </a:t>
            </a:r>
            <a:r>
              <a:rPr lang="ru-RU" b="1" dirty="0" err="1" smtClean="0">
                <a:latin typeface="Times New Roman" panose="02020603050405020304" pitchFamily="18" charset="0"/>
                <a:cs typeface="Times New Roman" panose="02020603050405020304" pitchFamily="18" charset="0"/>
              </a:rPr>
              <a:t>Саймонтона</a:t>
            </a:r>
            <a:r>
              <a:rPr lang="ru-RU" b="1" dirty="0" smtClean="0">
                <a:latin typeface="Times New Roman" panose="02020603050405020304" pitchFamily="18" charset="0"/>
                <a:cs typeface="Times New Roman" panose="02020603050405020304" pitchFamily="18" charset="0"/>
              </a:rPr>
              <a:t> и С. </a:t>
            </a:r>
            <a:r>
              <a:rPr lang="ru-RU" b="1" dirty="0" err="1" smtClean="0">
                <a:latin typeface="Times New Roman" panose="02020603050405020304" pitchFamily="18" charset="0"/>
                <a:cs typeface="Times New Roman" panose="02020603050405020304" pitchFamily="18" charset="0"/>
              </a:rPr>
              <a:t>Мэтьюз-Саймонтон</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Визуализация</a:t>
            </a:r>
            <a:r>
              <a:rPr lang="ru-RU" dirty="0" smtClean="0">
                <a:latin typeface="Times New Roman" panose="02020603050405020304" pitchFamily="18" charset="0"/>
                <a:cs typeface="Times New Roman" panose="02020603050405020304" pitchFamily="18" charset="0"/>
              </a:rPr>
              <a:t> - представление физического явления или процесса в форме, удобной для зрительного восприятия (например, с помощью схем, таблиц и т.п.). Эффективность метода визуализации была доказана многочисленными</a:t>
            </a:r>
          </a:p>
          <a:p>
            <a:pPr algn="just"/>
            <a:r>
              <a:rPr lang="ru-RU" dirty="0" smtClean="0">
                <a:latin typeface="Times New Roman" panose="02020603050405020304" pitchFamily="18" charset="0"/>
                <a:cs typeface="Times New Roman" panose="02020603050405020304" pitchFamily="18" charset="0"/>
              </a:rPr>
              <a:t>исследованиями. Метод визуализации в психологической подготовке спортсменов используется достаточно давно. Еще тридцать лет назад в Советском Союзе проводились исследования взаимозависимости между визуализацией и физическим состоянием. В исследовании приняло участие большое количество спортсменов мирового уровня. В ходе исследования все спортсмены были поделены на четыре группы. Первая группа тратила на тренировки 100 % специально отведенного времени; вторая — 75 % на тренировки, а 25 % на визуализацию точных движений и рекордов;</a:t>
            </a:r>
          </a:p>
          <a:p>
            <a:pPr algn="just"/>
            <a:r>
              <a:rPr lang="ru-RU" dirty="0" smtClean="0">
                <a:latin typeface="Times New Roman" panose="02020603050405020304" pitchFamily="18" charset="0"/>
                <a:cs typeface="Times New Roman" panose="02020603050405020304" pitchFamily="18" charset="0"/>
              </a:rPr>
              <a:t>третья — 50 % на тренировки, а 50 % на визуализацию; четвертая — 25 % на тренировки и 75 % на визуализацию. Участие спортсменов в соревнованиях показало, что именно четвертая группа продемонстрировала наилучшие результаты. </a:t>
            </a:r>
          </a:p>
          <a:p>
            <a:pPr algn="just"/>
            <a:r>
              <a:rPr lang="ru-RU" dirty="0" smtClean="0">
                <a:latin typeface="Times New Roman" panose="02020603050405020304" pitchFamily="18" charset="0"/>
                <a:cs typeface="Times New Roman" panose="02020603050405020304" pitchFamily="18" charset="0"/>
              </a:rPr>
              <a:t>В современной психологической литературе метод и приемы визуализации представлены достаточно полно. Первыми, кто опубликовал свои научные работы в 1970 году по применению метода визуализации в работе с онкологическими больными, являются супруги Карл </a:t>
            </a:r>
            <a:r>
              <a:rPr lang="ru-RU" dirty="0" err="1" smtClean="0">
                <a:latin typeface="Times New Roman" panose="02020603050405020304" pitchFamily="18" charset="0"/>
                <a:cs typeface="Times New Roman" panose="02020603050405020304" pitchFamily="18" charset="0"/>
              </a:rPr>
              <a:t>Саймонтон</a:t>
            </a:r>
            <a:r>
              <a:rPr lang="ru-RU" dirty="0" smtClean="0">
                <a:latin typeface="Times New Roman" panose="02020603050405020304" pitchFamily="18" charset="0"/>
                <a:cs typeface="Times New Roman" panose="02020603050405020304" pitchFamily="18" charset="0"/>
              </a:rPr>
              <a:t> и Стефани </a:t>
            </a:r>
            <a:r>
              <a:rPr lang="ru-RU" dirty="0" err="1" smtClean="0">
                <a:latin typeface="Times New Roman" panose="02020603050405020304" pitchFamily="18" charset="0"/>
                <a:cs typeface="Times New Roman" panose="02020603050405020304" pitchFamily="18" charset="0"/>
              </a:rPr>
              <a:t>Мэтьюз-Саймонтон</a:t>
            </a:r>
            <a:r>
              <a:rPr lang="ru-RU" dirty="0" smtClean="0">
                <a:latin typeface="Times New Roman" panose="02020603050405020304" pitchFamily="18" charset="0"/>
                <a:cs typeface="Times New Roman" panose="02020603050405020304" pitchFamily="18" charset="0"/>
              </a:rPr>
              <a:t>. Они проводили психологические тренинги со 159 неизлечимыми пациентами. Перед началом процедуры визуализации супруги </a:t>
            </a:r>
            <a:r>
              <a:rPr lang="ru-RU" dirty="0" err="1" smtClean="0">
                <a:latin typeface="Times New Roman" panose="02020603050405020304" pitchFamily="18" charset="0"/>
                <a:cs typeface="Times New Roman" panose="02020603050405020304" pitchFamily="18" charset="0"/>
              </a:rPr>
              <a:t>Саймонтоны</a:t>
            </a:r>
            <a:r>
              <a:rPr lang="ru-RU" dirty="0" smtClean="0">
                <a:latin typeface="Times New Roman" panose="02020603050405020304" pitchFamily="18" charset="0"/>
                <a:cs typeface="Times New Roman" panose="02020603050405020304" pitchFamily="18" charset="0"/>
              </a:rPr>
              <a:t> предлагали пациентам расслабиться, используя прогрессивную релаксацию Э. </a:t>
            </a:r>
            <a:r>
              <a:rPr lang="ru-RU" dirty="0" err="1" smtClean="0">
                <a:latin typeface="Times New Roman" panose="02020603050405020304" pitchFamily="18" charset="0"/>
                <a:cs typeface="Times New Roman" panose="02020603050405020304" pitchFamily="18" charset="0"/>
              </a:rPr>
              <a:t>Джейкобсона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Саймонтоны</a:t>
            </a:r>
            <a:r>
              <a:rPr lang="ru-RU" dirty="0" smtClean="0">
                <a:latin typeface="Times New Roman" panose="02020603050405020304" pitchFamily="18" charset="0"/>
                <a:cs typeface="Times New Roman" panose="02020603050405020304" pitchFamily="18" charset="0"/>
              </a:rPr>
              <a:t> утверждали, что использование</a:t>
            </a:r>
          </a:p>
          <a:p>
            <a:pPr algn="just"/>
            <a:r>
              <a:rPr lang="ru-RU" dirty="0" smtClean="0">
                <a:latin typeface="Times New Roman" panose="02020603050405020304" pitchFamily="18" charset="0"/>
                <a:cs typeface="Times New Roman" panose="02020603050405020304" pitchFamily="18" charset="0"/>
              </a:rPr>
              <a:t>данного метода в течение 10-15 минут 3 раза в день улучшало состояние пациентов. По окончании тренингов четверть пациентов перешли в категорию практически здоровых, а остальные прожили от двух и более лет. </a:t>
            </a:r>
          </a:p>
          <a:p>
            <a:pPr algn="just"/>
            <a:r>
              <a:rPr lang="ru-RU" dirty="0" smtClean="0">
                <a:latin typeface="Times New Roman" panose="02020603050405020304" pitchFamily="18" charset="0"/>
                <a:cs typeface="Times New Roman" panose="02020603050405020304" pitchFamily="18" charset="0"/>
              </a:rPr>
              <a:t>Визуализация применяется как самостоятельный метод регуляции эмоциональных состояний, а также может включаться в другие методы релаксации (аутогенную тренировку, прогрессивную релаксацию </a:t>
            </a:r>
            <a:r>
              <a:rPr lang="ru-RU" dirty="0" err="1" smtClean="0">
                <a:latin typeface="Times New Roman" panose="02020603050405020304" pitchFamily="18" charset="0"/>
                <a:cs typeface="Times New Roman" panose="02020603050405020304" pitchFamily="18" charset="0"/>
              </a:rPr>
              <a:t>Э.Джейкобсона</a:t>
            </a:r>
            <a:r>
              <a:rPr lang="ru-RU" dirty="0" smtClean="0">
                <a:latin typeface="Times New Roman" panose="02020603050405020304" pitchFamily="18" charset="0"/>
                <a:cs typeface="Times New Roman" panose="02020603050405020304" pitchFamily="18" charset="0"/>
              </a:rPr>
              <a:t>, самовнушение и т. д.).</a:t>
            </a:r>
          </a:p>
          <a:p>
            <a:pPr algn="just"/>
            <a:r>
              <a:rPr lang="ru-RU" dirty="0" smtClean="0">
                <a:latin typeface="Times New Roman" panose="02020603050405020304" pitchFamily="18" charset="0"/>
                <a:cs typeface="Times New Roman" panose="02020603050405020304" pitchFamily="18" charset="0"/>
              </a:rPr>
              <a:t>Эксперимент А. Ричардсон осуществил в студенческой баскетбольной команде. Он разделил команду на три группы, а результаты игроков каждой из них зафиксировал. Первая группа баскетболистов ходила в спортзал каждый день и отрабатывала броски. Вторая – вообще не ходила на тренировки. Третья группа не ходила в спортзал. Каждый день по полчаса они видели себя забивающими мячи и побеждающими с огромным счетом. Ровно через месяц первая группа улучшила свои результаты на 24 %, 2-я не улучшила свой результат, а в 3 группе результаты улучшились, как и в первой.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933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63417"/>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Механизм визуализации заключается в следующем. Осуществляя какую-либо деятельность, человек использует логическое мышление для ее анализа и организации. Следовательно, в этой ситуации активно работает левое полушарие коры головного мозга. В ходе визуализации активно работает правое полушарие, так как оно предполагает оперирование образами. Исследованиями установлено, что наше тело реагирует на мысленные образы так же, как на реальные события. Представление конкретных вещей или ситуаций вызывает соответствующую реакцию. Таким образом, используя направленную визуализацию, мы можем программировать работу нашего тела и психики. </a:t>
            </a:r>
          </a:p>
          <a:p>
            <a:pPr algn="just"/>
            <a:r>
              <a:rPr lang="ru-RU" sz="2000" dirty="0" smtClean="0">
                <a:latin typeface="Times New Roman" panose="02020603050405020304" pitchFamily="18" charset="0"/>
                <a:cs typeface="Times New Roman" panose="02020603050405020304" pitchFamily="18" charset="0"/>
              </a:rPr>
              <a:t>Итак, метод визуализации позволяет создать новую программу деятельности на подсознательном уровне. А. Родионов считает, что «…визуализация также увеличивает усвоение двигательных навыков. Понимая это, необходимо быть способным увидеть </a:t>
            </a:r>
            <a:r>
              <a:rPr lang="ru-RU" sz="2000" dirty="0" err="1" smtClean="0">
                <a:latin typeface="Times New Roman" panose="02020603050405020304" pitchFamily="18" charset="0"/>
                <a:cs typeface="Times New Roman" panose="02020603050405020304" pitchFamily="18" charset="0"/>
              </a:rPr>
              <a:t>всѐ</a:t>
            </a:r>
            <a:r>
              <a:rPr lang="ru-RU" sz="2000" dirty="0" smtClean="0">
                <a:latin typeface="Times New Roman" panose="02020603050405020304" pitchFamily="18" charset="0"/>
                <a:cs typeface="Times New Roman" panose="02020603050405020304" pitchFamily="18" charset="0"/>
              </a:rPr>
              <a:t> исполнение и эффективность, и убедить себя, что ваш «соперник» немного слабее, чем вы, и они не смогут выполнить элемент также хорошо как вы. В этой первой части психологической подготовки перед соревнованием лучше всего использовать подход называемый «самовнушением», он приказывает избегать слова «нет», которое имеет сильное негативное влияние на подсознание спортсмена». Процедура визуализации может осуществляться как во время соревнований, так и вне их. Наибольшего эффекта можно добиться, если ежедневного по 5-10 раз делать</a:t>
            </a:r>
          </a:p>
          <a:p>
            <a:pPr algn="just"/>
            <a:r>
              <a:rPr lang="ru-RU" sz="2000" dirty="0" smtClean="0">
                <a:latin typeface="Times New Roman" panose="02020603050405020304" pitchFamily="18" charset="0"/>
                <a:cs typeface="Times New Roman" panose="02020603050405020304" pitchFamily="18" charset="0"/>
              </a:rPr>
              <a:t>упражнение. Перед тем как начать процедуру визуализации, необходимо мысленно представить некий образ. Этот образ есть то, чего спортсмен хочет достигнуть (желаемый результат), либо некий идеально выполненный элемент или комбинация и т.д.. Затем спортсмен должен мысленно проиграть во всех подробностях ситуацию, где он является</a:t>
            </a:r>
          </a:p>
          <a:p>
            <a:pPr algn="just"/>
            <a:r>
              <a:rPr lang="ru-RU" sz="2000" dirty="0" smtClean="0">
                <a:latin typeface="Times New Roman" panose="02020603050405020304" pitchFamily="18" charset="0"/>
                <a:cs typeface="Times New Roman" panose="02020603050405020304" pitchFamily="18" charset="0"/>
              </a:rPr>
              <a:t>либо победителем, либо он очень чисто выполнил элемент или комбинацию. Следует отметить, что визуализация всегда должна заканчиваться удачей спортсмена, чтобы фиксировать положительный настрой на победу.</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0658274"/>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TotalTime>
  <Words>2203</Words>
  <Application>Microsoft Office PowerPoint</Application>
  <PresentationFormat>Широкоэкранный</PresentationFormat>
  <Paragraphs>37</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Times New Roman</vt:lpstr>
      <vt:lpstr>Trebuchet MS</vt:lpstr>
      <vt:lpstr>Wingdings 3</vt:lpstr>
      <vt:lpstr>Грань</vt:lpstr>
      <vt:lpstr>Основные методы психической саморегуляции. Дыхательные упражнения при соревновательном стрессе. Нервно-мышечная релаксация Э. Джекобсона. Методика саморегуляции Л. Персиваля.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usewr</dc:creator>
  <cp:lastModifiedBy>usewr</cp:lastModifiedBy>
  <cp:revision>3</cp:revision>
  <dcterms:created xsi:type="dcterms:W3CDTF">2020-10-18T08:42:59Z</dcterms:created>
  <dcterms:modified xsi:type="dcterms:W3CDTF">2020-10-18T09:11:01Z</dcterms:modified>
</cp:coreProperties>
</file>